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6"/>
  </p:notesMasterIdLst>
  <p:handoutMasterIdLst>
    <p:handoutMasterId r:id="rId27"/>
  </p:handoutMasterIdLst>
  <p:sldIdLst>
    <p:sldId id="259" r:id="rId3"/>
    <p:sldId id="318" r:id="rId4"/>
    <p:sldId id="273" r:id="rId5"/>
    <p:sldId id="317" r:id="rId6"/>
    <p:sldId id="272" r:id="rId7"/>
    <p:sldId id="299" r:id="rId8"/>
    <p:sldId id="326" r:id="rId9"/>
    <p:sldId id="282" r:id="rId10"/>
    <p:sldId id="320" r:id="rId11"/>
    <p:sldId id="321" r:id="rId12"/>
    <p:sldId id="325" r:id="rId13"/>
    <p:sldId id="327" r:id="rId14"/>
    <p:sldId id="335" r:id="rId15"/>
    <p:sldId id="322" r:id="rId16"/>
    <p:sldId id="329" r:id="rId17"/>
    <p:sldId id="267" r:id="rId18"/>
    <p:sldId id="330" r:id="rId19"/>
    <p:sldId id="331" r:id="rId20"/>
    <p:sldId id="332" r:id="rId21"/>
    <p:sldId id="333" r:id="rId22"/>
    <p:sldId id="280" r:id="rId23"/>
    <p:sldId id="324" r:id="rId24"/>
    <p:sldId id="314" r:id="rId2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9" autoAdjust="0"/>
    <p:restoredTop sz="94660"/>
  </p:normalViewPr>
  <p:slideViewPr>
    <p:cSldViewPr showGuides="1">
      <p:cViewPr varScale="1">
        <p:scale>
          <a:sx n="50" d="100"/>
          <a:sy n="50" d="100"/>
        </p:scale>
        <p:origin x="690" y="54"/>
      </p:cViewPr>
      <p:guideLst>
        <p:guide orient="horz" pos="5372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 smtClean="0"/>
              <a:t>Text Here</a:t>
            </a:r>
            <a:br>
              <a:rPr lang="en-US" altLang="ja-JP" dirty="0" smtClean="0"/>
            </a:br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br>
              <a:rPr lang="en-US" dirty="0" smtClean="0"/>
            </a:br>
            <a:r>
              <a:rPr lang="en-US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</a:t>
            </a:r>
          </a:p>
          <a:p>
            <a:pPr lvl="0"/>
            <a:r>
              <a:rPr lang="en-US" altLang="ja-JP" dirty="0" smtClean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 </a:t>
            </a:r>
          </a:p>
          <a:p>
            <a:pPr lvl="0"/>
            <a:r>
              <a:rPr lang="en-US" altLang="ja-JP" dirty="0" smtClean="0"/>
              <a:t>Item</a:t>
            </a:r>
            <a:endParaRPr lang="en-US" dirty="0" smtClean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Item</a:t>
            </a:r>
          </a:p>
          <a:p>
            <a:pPr lvl="0"/>
            <a:r>
              <a:rPr lang="en-US" altLang="ja-JP" dirty="0" smtClean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Add Image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Add Image</a:t>
            </a:r>
            <a:endParaRPr lang="en-US" dirty="0"/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Add Image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br>
              <a:rPr lang="en-US" altLang="ja-JP" dirty="0" smtClean="0"/>
            </a:br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Slide Subtitle Here</a:t>
            </a:r>
            <a:endParaRPr 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 smtClean="0"/>
              <a:t> </a:t>
            </a:r>
            <a:endParaRPr lang="ja-JP" altLang="en-US" dirty="0" smtClean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 smtClean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      Add Image</a:t>
            </a:r>
            <a:endParaRPr lang="en-US" dirty="0"/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                                        Add Image</a:t>
            </a:r>
            <a:endParaRPr lang="en-US" dirty="0"/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image" Target="../media/image9.png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</p:sldLayoutIdLst>
  <p:timing>
    <p:tnLst>
      <p:par>
        <p:cTn id="1" dur="indefinite" restart="never" nodeType="tmRoot"/>
      </p:par>
    </p:tnLst>
  </p:timing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" y="2697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  <p:sldLayoutId id="2147483716" r:id="rId3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kaggle.com/rmisra/news-headlines-dataset-for-sarcasm-detection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huffingtonpost.com/" TargetMode="External"/><Relationship Id="rId4" Type="http://schemas.openxmlformats.org/officeDocument/2006/relationships/hyperlink" Target="https://www.theonion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454574" y="4294229"/>
            <a:ext cx="14437251" cy="1189757"/>
          </a:xfrm>
        </p:spPr>
        <p:txBody>
          <a:bodyPr/>
          <a:lstStyle/>
          <a:p>
            <a:r>
              <a:rPr lang="en-US" sz="8800" dirty="0" smtClean="0">
                <a:latin typeface="Gadugi" panose="020B0502040204020203" pitchFamily="34" charset="0"/>
              </a:rPr>
              <a:t>SARCASM DETECTION</a:t>
            </a:r>
            <a:endParaRPr lang="en-US" sz="8800" dirty="0">
              <a:latin typeface="Gadugi" panose="020B0502040204020203" pitchFamily="34" charset="0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>
          <a:xfrm>
            <a:off x="3454574" y="5483986"/>
            <a:ext cx="9992177" cy="78531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Gadugi" panose="020B0502040204020203" pitchFamily="34" charset="0"/>
                <a:ea typeface="+mj-ea"/>
                <a:cs typeface="+mj-cs"/>
              </a:rPr>
              <a:t>SUMMER</a:t>
            </a:r>
            <a:r>
              <a:rPr lang="en-US" sz="2600" dirty="0" smtClean="0">
                <a:latin typeface="Gadugi" panose="020B0502040204020203" pitchFamily="34" charset="0"/>
              </a:rPr>
              <a:t> PROJECT</a:t>
            </a:r>
            <a:endParaRPr lang="en-US" sz="2600" dirty="0">
              <a:latin typeface="Gadugi" panose="020B0502040204020203" pitchFamily="34" charset="0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>
          <a:xfrm>
            <a:off x="9215214" y="7132760"/>
            <a:ext cx="9577064" cy="43204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alpha val="50000"/>
                  </a:schemeClr>
                </a:solidFill>
                <a:latin typeface="Gadugi" panose="020B0502040204020203" pitchFamily="34" charset="0"/>
              </a:rPr>
              <a:t>Presented by:</a:t>
            </a:r>
          </a:p>
          <a:p>
            <a:r>
              <a:rPr lang="en-US" dirty="0"/>
              <a:t> </a:t>
            </a:r>
            <a:r>
              <a:rPr lang="en-US" dirty="0" smtClean="0">
                <a:latin typeface="Gadugi" panose="020B0502040204020203" pitchFamily="34" charset="0"/>
              </a:rPr>
              <a:t>SNEH BHARDWAJ (A002)</a:t>
            </a:r>
          </a:p>
          <a:p>
            <a:r>
              <a:rPr lang="en-US" dirty="0">
                <a:latin typeface="Gadugi" panose="020B0502040204020203" pitchFamily="34" charset="0"/>
              </a:rPr>
              <a:t> </a:t>
            </a:r>
            <a:r>
              <a:rPr lang="en-US" dirty="0" smtClean="0">
                <a:latin typeface="Gadugi" panose="020B0502040204020203" pitchFamily="34" charset="0"/>
              </a:rPr>
              <a:t>  SANCHI JHAMB (A005)</a:t>
            </a:r>
          </a:p>
          <a:p>
            <a:r>
              <a:rPr lang="en-US" dirty="0">
                <a:latin typeface="Gadugi" panose="020B0502040204020203" pitchFamily="34" charset="0"/>
              </a:rPr>
              <a:t> </a:t>
            </a:r>
            <a:r>
              <a:rPr lang="en-US" dirty="0" smtClean="0">
                <a:latin typeface="Gadugi" panose="020B0502040204020203" pitchFamily="34" charset="0"/>
              </a:rPr>
              <a:t>  AASHITA SHARMA (A017)</a:t>
            </a:r>
          </a:p>
          <a:p>
            <a:r>
              <a:rPr lang="en-US" dirty="0">
                <a:latin typeface="Gadugi" panose="020B0502040204020203" pitchFamily="34" charset="0"/>
              </a:rPr>
              <a:t> </a:t>
            </a:r>
            <a:r>
              <a:rPr lang="en-US" dirty="0" smtClean="0">
                <a:latin typeface="Gadugi" panose="020B0502040204020203" pitchFamily="34" charset="0"/>
              </a:rPr>
              <a:t>  ISHA SONI (A022)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1">
        <p:fade/>
      </p:transition>
    </mc:Choice>
    <mc:Fallback xmlns="">
      <p:transition spd="med" advTm="40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Feeding Dataset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934294" y="6511652"/>
            <a:ext cx="3960440" cy="647650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Matching Pattern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934294" y="7375748"/>
            <a:ext cx="3960440" cy="2088232"/>
          </a:xfrm>
        </p:spPr>
        <p:txBody>
          <a:bodyPr/>
          <a:lstStyle/>
          <a:p>
            <a:r>
              <a:rPr lang="en-US" dirty="0">
                <a:latin typeface="Gadugi" panose="020B0502040204020203" pitchFamily="34" charset="0"/>
              </a:rPr>
              <a:t>A </a:t>
            </a:r>
            <a:r>
              <a:rPr lang="en-US" i="1" dirty="0">
                <a:latin typeface="Gadugi" panose="020B0502040204020203" pitchFamily="34" charset="0"/>
              </a:rPr>
              <a:t>regular expression</a:t>
            </a:r>
            <a:r>
              <a:rPr lang="en-US" dirty="0">
                <a:latin typeface="Gadugi" panose="020B0502040204020203" pitchFamily="34" charset="0"/>
              </a:rPr>
              <a:t> is a special sequence of characters that helps you match or find </a:t>
            </a:r>
            <a:r>
              <a:rPr lang="en-US" dirty="0" smtClean="0">
                <a:latin typeface="Gadugi" panose="020B0502040204020203" pitchFamily="34" charset="0"/>
              </a:rPr>
              <a:t>sets </a:t>
            </a:r>
            <a:r>
              <a:rPr lang="en-US" dirty="0">
                <a:latin typeface="Gadugi" panose="020B0502040204020203" pitchFamily="34" charset="0"/>
              </a:rPr>
              <a:t>of </a:t>
            </a:r>
            <a:r>
              <a:rPr lang="en-US" dirty="0" smtClean="0">
                <a:latin typeface="Gadugi" panose="020B0502040204020203" pitchFamily="34" charset="0"/>
              </a:rPr>
              <a:t>strings.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Converting textual data to Python readable data structure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9"/>
          </p:nvPr>
        </p:nvSpPr>
        <p:spPr>
          <a:xfrm>
            <a:off x="5038750" y="6512074"/>
            <a:ext cx="3960440" cy="647650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Feature </a:t>
            </a:r>
            <a:r>
              <a:rPr lang="en-US" dirty="0" smtClean="0">
                <a:latin typeface="Gadugi" panose="020B0502040204020203" pitchFamily="34" charset="0"/>
              </a:rPr>
              <a:t>Selection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0"/>
          </p:nvPr>
        </p:nvSpPr>
        <p:spPr>
          <a:xfrm>
            <a:off x="5038750" y="7375748"/>
            <a:ext cx="3960440" cy="2088232"/>
          </a:xfrm>
        </p:spPr>
        <p:txBody>
          <a:bodyPr/>
          <a:lstStyle/>
          <a:p>
            <a:r>
              <a:rPr lang="en-US" dirty="0">
                <a:latin typeface="Gadugi" panose="020B0502040204020203" pitchFamily="34" charset="0"/>
              </a:rPr>
              <a:t>Feature selection is for filtering irrelevant or redundant features from your dataset.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2"/>
          </p:nvPr>
        </p:nvSpPr>
        <p:spPr>
          <a:xfrm>
            <a:off x="9143206" y="6439644"/>
            <a:ext cx="3960440" cy="647650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Stemming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3"/>
          </p:nvPr>
        </p:nvSpPr>
        <p:spPr>
          <a:xfrm>
            <a:off x="9143206" y="7375748"/>
            <a:ext cx="3960440" cy="2088232"/>
          </a:xfrm>
        </p:spPr>
        <p:txBody>
          <a:bodyPr/>
          <a:lstStyle/>
          <a:p>
            <a:r>
              <a:rPr lang="en-US" dirty="0">
                <a:latin typeface="Gadugi" panose="020B0502040204020203" pitchFamily="34" charset="0"/>
              </a:rPr>
              <a:t>S</a:t>
            </a:r>
            <a:r>
              <a:rPr lang="en-US" dirty="0" smtClean="0">
                <a:latin typeface="Gadugi" panose="020B0502040204020203" pitchFamily="34" charset="0"/>
              </a:rPr>
              <a:t>temming </a:t>
            </a:r>
            <a:r>
              <a:rPr lang="en-US" dirty="0">
                <a:latin typeface="Gadugi" panose="020B0502040204020203" pitchFamily="34" charset="0"/>
              </a:rPr>
              <a:t>is the process of reducing inflected words to their word stem, base or root form—generally a written word form.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Bag of Words</a:t>
            </a:r>
            <a:endParaRPr lang="en-US" sz="3600" dirty="0">
              <a:latin typeface="Gadug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6"/>
          </p:nvPr>
        </p:nvSpPr>
        <p:spPr>
          <a:xfrm>
            <a:off x="13247662" y="7375748"/>
            <a:ext cx="4392488" cy="2088232"/>
          </a:xfrm>
        </p:spPr>
        <p:txBody>
          <a:bodyPr/>
          <a:lstStyle/>
          <a:p>
            <a:r>
              <a:rPr lang="en-US" dirty="0"/>
              <a:t>The bag-of-words model is used for classification where the (frequency of) occurrence of each word is used as a feature for training a classifier</a:t>
            </a:r>
            <a:endParaRPr lang="en-US" dirty="0">
              <a:latin typeface="Gadugi" panose="020B0502040204020203" pitchFamily="34" charset="0"/>
            </a:endParaRPr>
          </a:p>
        </p:txBody>
      </p:sp>
      <p:pic>
        <p:nvPicPr>
          <p:cNvPr id="1026" name="Picture 2" descr="https://cdn1.iconfinder.com/data/icons/artificial-intelligence-3/128/Pattern-Recognition-Design-Base-Repetition-Symmetric-Visual-512.png"/>
          <p:cNvPicPr>
            <a:picLocks noGrp="1" noChangeAspect="1" noChangeArrowheads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business-situations-color/64/data-analysis-mining-information-512.png"/>
          <p:cNvPicPr>
            <a:picLocks noGrp="1" noChangeAspect="1" noChangeArrowheads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2.iconfinder.com/data/icons/stem-elements-1/66/70-512.png"/>
          <p:cNvPicPr>
            <a:picLocks noGrp="1" noChangeAspect="1" noChangeArrowheads="1"/>
          </p:cNvPicPr>
          <p:nvPr>
            <p:ph type="pic" sz="quarter" idx="4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Grp="1" noChangeAspect="1" noChangeArrowheads="1"/>
          </p:cNvPicPr>
          <p:nvPr>
            <p:ph type="pic" sz="quarter" idx="4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2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46"/>
          </p:nvPr>
        </p:nvPicPr>
        <p:blipFill>
          <a:blip r:embed="rId2" cstate="print"/>
          <a:stretch>
            <a:fillRect/>
          </a:stretch>
        </p:blipFill>
        <p:spPr>
          <a:xfrm>
            <a:off x="11735494" y="6550843"/>
            <a:ext cx="457200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50"/>
          </p:nvPr>
        </p:nvSpPr>
        <p:spPr>
          <a:xfrm>
            <a:off x="8927182" y="2383467"/>
            <a:ext cx="6048672" cy="1800201"/>
          </a:xfrm>
        </p:spPr>
        <p:txBody>
          <a:bodyPr/>
          <a:lstStyle/>
          <a:p>
            <a:r>
              <a:rPr lang="en-US" sz="4000" dirty="0" smtClean="0"/>
              <a:t>Feature </a:t>
            </a:r>
          </a:p>
          <a:p>
            <a:r>
              <a:rPr lang="en-US" sz="4000" dirty="0" smtClean="0"/>
              <a:t>Selection</a:t>
            </a:r>
            <a:endParaRPr lang="en-US" sz="4000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56"/>
          </p:nvPr>
        </p:nvSpPr>
        <p:spPr>
          <a:xfrm>
            <a:off x="2014414" y="2381467"/>
            <a:ext cx="3960440" cy="1593664"/>
          </a:xfrm>
        </p:spPr>
        <p:txBody>
          <a:bodyPr/>
          <a:lstStyle/>
          <a:p>
            <a:r>
              <a:rPr lang="en-US" sz="4000" dirty="0" smtClean="0"/>
              <a:t>Matching </a:t>
            </a:r>
          </a:p>
          <a:p>
            <a:r>
              <a:rPr lang="en-US" sz="4000" dirty="0" smtClean="0"/>
              <a:t>Pattern</a:t>
            </a:r>
            <a:endParaRPr lang="en-US" sz="4000" dirty="0"/>
          </a:p>
        </p:txBody>
      </p:sp>
      <p:pic>
        <p:nvPicPr>
          <p:cNvPr id="35" name="Picture Placeholder 34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3" cstate="print"/>
          <a:srcRect l="11251"/>
          <a:stretch/>
        </p:blipFill>
        <p:spPr>
          <a:xfrm>
            <a:off x="4246662" y="6727676"/>
            <a:ext cx="6912768" cy="18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46"/>
          </p:nvPr>
        </p:nvPicPr>
        <p:blipFill>
          <a:blip r:embed="rId2" cstate="print"/>
          <a:stretch>
            <a:fillRect/>
          </a:stretch>
        </p:blipFill>
        <p:spPr>
          <a:xfrm>
            <a:off x="11514909" y="6583362"/>
            <a:ext cx="6557600" cy="28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8783166" y="2911252"/>
            <a:ext cx="6552728" cy="647650"/>
          </a:xfrm>
        </p:spPr>
        <p:txBody>
          <a:bodyPr/>
          <a:lstStyle/>
          <a:p>
            <a:r>
              <a:rPr lang="en-US" sz="4800" dirty="0" smtClean="0"/>
              <a:t>Bag of Words &amp;</a:t>
            </a:r>
          </a:p>
          <a:p>
            <a:r>
              <a:rPr lang="en-US" sz="4800" dirty="0" err="1" smtClean="0"/>
              <a:t>Vectorization</a:t>
            </a:r>
            <a:endParaRPr lang="en-US" sz="4800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52"/>
          </p:nvPr>
        </p:nvPicPr>
        <p:blipFill>
          <a:blip r:embed="rId3" cstate="print"/>
          <a:stretch>
            <a:fillRect/>
          </a:stretch>
        </p:blipFill>
        <p:spPr>
          <a:xfrm>
            <a:off x="4318670" y="6598890"/>
            <a:ext cx="6984776" cy="2217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15"/>
          <p:cNvSpPr>
            <a:spLocks noGrp="1"/>
          </p:cNvSpPr>
          <p:nvPr>
            <p:ph type="body" sz="quarter" idx="56"/>
          </p:nvPr>
        </p:nvSpPr>
        <p:spPr>
          <a:xfrm>
            <a:off x="2014414" y="2911252"/>
            <a:ext cx="5904656" cy="647650"/>
          </a:xfrm>
        </p:spPr>
        <p:txBody>
          <a:bodyPr/>
          <a:lstStyle/>
          <a:p>
            <a:r>
              <a:rPr lang="en-US" sz="4800" dirty="0" smtClean="0"/>
              <a:t>Stemming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6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7198990" y="318964"/>
            <a:ext cx="10441160" cy="2592288"/>
          </a:xfrm>
        </p:spPr>
        <p:txBody>
          <a:bodyPr/>
          <a:lstStyle/>
          <a:p>
            <a:r>
              <a:rPr lang="en-US" sz="8000" dirty="0"/>
              <a:t>Bag of Words: TF-IDF</a:t>
            </a:r>
            <a:endParaRPr lang="en-US" dirty="0"/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7198990" y="2911251"/>
            <a:ext cx="10441160" cy="67248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general process of turning a collection of text documents into numerical feature vectors.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an acronym that stands for “</a:t>
            </a:r>
            <a:r>
              <a:rPr lang="en-US" i="1" dirty="0"/>
              <a:t>Term Frequency — Inverse Document</a:t>
            </a:r>
            <a:r>
              <a:rPr lang="en-US" dirty="0"/>
              <a:t>”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Term Frequency</a:t>
            </a:r>
            <a:r>
              <a:rPr lang="en-US" dirty="0"/>
              <a:t>: This summarizes how often a given word appears within a document.</a:t>
            </a:r>
          </a:p>
          <a:p>
            <a:endParaRPr lang="en-US" dirty="0"/>
          </a:p>
          <a:p>
            <a:pPr lvl="1"/>
            <a:r>
              <a:rPr lang="en-US" sz="2000" b="1" dirty="0"/>
              <a:t>TF = (Number of times term T appears in the particular row) / (number of terms in that row)</a:t>
            </a:r>
            <a:endParaRPr lang="en-US" sz="2000" dirty="0"/>
          </a:p>
          <a:p>
            <a:endParaRPr lang="en-US" sz="2000" dirty="0"/>
          </a:p>
          <a:p>
            <a:r>
              <a:rPr lang="en-US" b="1" dirty="0"/>
              <a:t>Inverse Document Frequency</a:t>
            </a:r>
            <a:r>
              <a:rPr lang="en-US" dirty="0"/>
              <a:t>: This down scales words that appear a lot across documents.</a:t>
            </a:r>
          </a:p>
          <a:p>
            <a:endParaRPr lang="en-US" dirty="0"/>
          </a:p>
          <a:p>
            <a:pPr lvl="1"/>
            <a:r>
              <a:rPr lang="en-US" sz="2000" b="1" dirty="0"/>
              <a:t>IDF = log(N/n)</a:t>
            </a:r>
            <a:r>
              <a:rPr lang="en-US" sz="2000" dirty="0"/>
              <a:t>, where, N is the total number of rows and n is the number of rows in which the word was present.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56" y="2877764"/>
            <a:ext cx="80962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7551400" y="9636125"/>
            <a:ext cx="735013" cy="547688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0" name="テキスト プレースホルダー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5398790" y="7204904"/>
            <a:ext cx="10441160" cy="1189757"/>
          </a:xfrm>
        </p:spPr>
        <p:txBody>
          <a:bodyPr/>
          <a:lstStyle/>
          <a:p>
            <a:r>
              <a:rPr lang="en-US" sz="6000" dirty="0" smtClean="0">
                <a:latin typeface="Gadugi" panose="020B0502040204020203" pitchFamily="34" charset="0"/>
              </a:rPr>
              <a:t>DATA PROCESSING</a:t>
            </a:r>
            <a:endParaRPr lang="en-US" sz="6000" dirty="0">
              <a:latin typeface="Gadugi" panose="020B0502040204020203" pitchFamily="34" charset="0"/>
            </a:endParaRPr>
          </a:p>
        </p:txBody>
      </p:sp>
      <p:sp>
        <p:nvSpPr>
          <p:cNvPr id="29" name="コンテンツ プレースホルダー 2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コンテンツ プレースホルダー 2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41">
        <p14:flip dir="r"/>
      </p:transition>
    </mc:Choice>
    <mc:Fallback xmlns="">
      <p:transition spd="slow" advTm="3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83166" y="2983260"/>
            <a:ext cx="8999215" cy="647650"/>
          </a:xfrm>
        </p:spPr>
        <p:txBody>
          <a:bodyPr/>
          <a:lstStyle/>
          <a:p>
            <a:r>
              <a:rPr lang="en-US" sz="5400" dirty="0" smtClean="0">
                <a:latin typeface="Gadugi" pitchFamily="34" charset="0"/>
                <a:ea typeface="Gadugi" pitchFamily="34" charset="0"/>
              </a:rPr>
              <a:t>Initial Stage</a:t>
            </a:r>
            <a:endParaRPr lang="en-US" sz="5400"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993110" y="4351412"/>
            <a:ext cx="8999215" cy="2952328"/>
          </a:xfrm>
        </p:spPr>
        <p:txBody>
          <a:bodyPr/>
          <a:lstStyle/>
          <a:p>
            <a:r>
              <a:rPr lang="en-US" sz="3600" dirty="0" smtClean="0">
                <a:latin typeface="Gadugi" pitchFamily="34" charset="0"/>
                <a:ea typeface="Gadugi" pitchFamily="34" charset="0"/>
              </a:rPr>
              <a:t>We divide the dataset into: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600" dirty="0" smtClean="0">
                <a:latin typeface="Gadugi" pitchFamily="34" charset="0"/>
                <a:ea typeface="Gadugi" pitchFamily="34" charset="0"/>
              </a:rPr>
              <a:t>Test Data – 5% of the original data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600" dirty="0" smtClean="0">
                <a:latin typeface="Gadugi" pitchFamily="34" charset="0"/>
                <a:ea typeface="Gadugi" pitchFamily="34" charset="0"/>
              </a:rPr>
              <a:t>Train Data – 95% of the original data</a:t>
            </a:r>
          </a:p>
          <a:p>
            <a:endParaRPr lang="en-US" sz="3600" dirty="0"/>
          </a:p>
        </p:txBody>
      </p:sp>
      <p:pic>
        <p:nvPicPr>
          <p:cNvPr id="3080" name="Picture 8" descr="Related image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" b="3063"/>
          <a:stretch>
            <a:fillRect/>
          </a:stretch>
        </p:blipFill>
        <p:spPr bwMode="auto">
          <a:xfrm>
            <a:off x="1438350" y="2119164"/>
            <a:ext cx="6624736" cy="662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Model Building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4"/>
          </p:nvPr>
        </p:nvSpPr>
        <p:spPr>
          <a:xfrm>
            <a:off x="972376" y="7140920"/>
            <a:ext cx="3960440" cy="647650"/>
          </a:xfrm>
        </p:spPr>
        <p:txBody>
          <a:bodyPr/>
          <a:lstStyle/>
          <a:p>
            <a:r>
              <a:rPr lang="en-US" sz="3600" dirty="0" smtClean="0">
                <a:latin typeface="Gadugi" panose="020B0502040204020203" pitchFamily="34" charset="0"/>
              </a:rPr>
              <a:t>Logistic Regression Classifier</a:t>
            </a:r>
            <a:endParaRPr lang="en-US" sz="3600" dirty="0">
              <a:latin typeface="Gadugi" panose="020B0502040204020203" pitchFamily="34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Using Classifiers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1" dirty="0" smtClean="0"/>
              <a:t>LRC</a:t>
            </a:r>
            <a:endParaRPr lang="en-US" b="1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0"/>
          </p:nvPr>
        </p:nvSpPr>
        <p:spPr>
          <a:xfrm>
            <a:off x="4975075" y="7231732"/>
            <a:ext cx="4481459" cy="647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Gadugi" panose="020B0502040204020203" pitchFamily="34" charset="0"/>
              </a:rPr>
              <a:t>Linear Support Vector Classifier</a:t>
            </a: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 smtClean="0"/>
              <a:t>LSVC</a:t>
            </a:r>
            <a:endParaRPr lang="en-US" b="1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4"/>
          </p:nvPr>
        </p:nvSpPr>
        <p:spPr>
          <a:xfrm>
            <a:off x="9359230" y="7231732"/>
            <a:ext cx="3960440" cy="647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Gadugi" panose="020B0502040204020203" pitchFamily="34" charset="0"/>
              </a:rPr>
              <a:t>Random Forest Classifier 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b="1" dirty="0" smtClean="0"/>
              <a:t>RFC</a:t>
            </a:r>
            <a:endParaRPr lang="en-US" b="1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8"/>
          </p:nvPr>
        </p:nvSpPr>
        <p:spPr>
          <a:xfrm>
            <a:off x="13687577" y="7192095"/>
            <a:ext cx="3960440" cy="647650"/>
          </a:xfrm>
        </p:spPr>
        <p:txBody>
          <a:bodyPr/>
          <a:lstStyle/>
          <a:p>
            <a:r>
              <a:rPr lang="en-US" sz="3600" dirty="0" smtClean="0">
                <a:latin typeface="Gadugi" panose="020B0502040204020203" pitchFamily="34" charset="0"/>
              </a:rPr>
              <a:t>Gaussian Naïve Bayes Classifier</a:t>
            </a:r>
            <a:endParaRPr lang="en-US" sz="3600" dirty="0">
              <a:latin typeface="Gadugi" panose="020B0502040204020203" pitchFamily="34" charset="0"/>
            </a:endParaRP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 smtClean="0"/>
              <a:t>GNBC</a:t>
            </a:r>
            <a:endParaRPr lang="en-US" b="1" dirty="0"/>
          </a:p>
        </p:txBody>
      </p:sp>
      <p:pic>
        <p:nvPicPr>
          <p:cNvPr id="32" name="Picture 4" descr="Image result for random forest classifier symbol"/>
          <p:cNvPicPr>
            <a:picLocks noGrp="1" noChangeAspect="1" noChangeArrowheads="1"/>
          </p:cNvPicPr>
          <p:nvPr>
            <p:ph type="pic" sz="quarter" idx="3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5" t="35195" r="18598" b="3555"/>
          <a:stretch/>
        </p:blipFill>
        <p:spPr bwMode="auto">
          <a:xfrm>
            <a:off x="9431238" y="2798409"/>
            <a:ext cx="3600400" cy="34539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EAR SUPPORT VECTOR classifier symbol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r="26372" b="14286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AUSSIAN NAIVE BAYES classifier symbol"/>
          <p:cNvPicPr>
            <a:picLocks noGrp="1" noChangeAspect="1" noChangeArrowheads="1"/>
          </p:cNvPicPr>
          <p:nvPr>
            <p:ph type="pic" sz="quarter" idx="3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6" r="21941" b="27083"/>
          <a:stretch/>
        </p:blipFill>
        <p:spPr bwMode="auto">
          <a:xfrm>
            <a:off x="13895734" y="2767235"/>
            <a:ext cx="3544127" cy="34563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OGISTIC REGRESSION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>
            <a:fillRect/>
          </a:stretch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64983"/>
      </p:ext>
    </p:extLst>
  </p:cSld>
  <p:clrMapOvr>
    <a:masterClrMapping/>
  </p:clrMapOvr>
  <p:transition spd="slow" advTm="11947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itchFamily="34" charset="0"/>
                <a:ea typeface="Gadugi" pitchFamily="34" charset="0"/>
              </a:rPr>
              <a:t>Logistic Regression Classifier</a:t>
            </a:r>
            <a:endParaRPr lang="en-US"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95134" y="1759124"/>
            <a:ext cx="8732441" cy="31683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dugi" pitchFamily="34" charset="0"/>
                <a:ea typeface="Gadugi" pitchFamily="34" charset="0"/>
              </a:rPr>
              <a:t>Supervised binary classification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Gadugi" pitchFamily="34" charset="0"/>
              <a:ea typeface="Gadug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dugi" pitchFamily="34" charset="0"/>
                <a:ea typeface="Gadugi" pitchFamily="34" charset="0"/>
              </a:rPr>
              <a:t>Builds </a:t>
            </a:r>
            <a:r>
              <a:rPr lang="en-US" sz="2800" dirty="0">
                <a:latin typeface="Gadugi" pitchFamily="34" charset="0"/>
                <a:ea typeface="Gadugi" pitchFamily="34" charset="0"/>
              </a:rPr>
              <a:t>a regression model to predict the probability that a given data entry belongs to the </a:t>
            </a:r>
            <a:r>
              <a:rPr lang="en-US" sz="2800" dirty="0" smtClean="0">
                <a:latin typeface="Gadugi" pitchFamily="34" charset="0"/>
                <a:ea typeface="Gadugi" pitchFamily="34" charset="0"/>
              </a:rPr>
              <a:t>category numbered as “0” or “1” , S-shaped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Gadugi" pitchFamily="34" charset="0"/>
              <a:ea typeface="Gadug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dugi" pitchFamily="34" charset="0"/>
                <a:ea typeface="Gadugi" pitchFamily="34" charset="0"/>
              </a:rPr>
              <a:t>Models </a:t>
            </a:r>
            <a:r>
              <a:rPr lang="en-US" sz="2800" dirty="0">
                <a:latin typeface="Gadugi" pitchFamily="34" charset="0"/>
                <a:ea typeface="Gadugi" pitchFamily="34" charset="0"/>
              </a:rPr>
              <a:t>the data using the </a:t>
            </a:r>
            <a:r>
              <a:rPr lang="en-US" sz="2800" dirty="0" smtClean="0">
                <a:latin typeface="Gadugi" pitchFamily="34" charset="0"/>
                <a:ea typeface="Gadugi" pitchFamily="34" charset="0"/>
              </a:rPr>
              <a:t>sigmoid/logit function.</a:t>
            </a:r>
          </a:p>
          <a:p>
            <a:endParaRPr lang="en-US" sz="2800" dirty="0"/>
          </a:p>
        </p:txBody>
      </p:sp>
      <p:pic>
        <p:nvPicPr>
          <p:cNvPr id="2050" name="Picture 2" descr="https://media.geeksforgeeks.org/wp-content/uploads/logistic-function.pn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 r="11761"/>
          <a:stretch>
            <a:fillRect/>
          </a:stretch>
        </p:blipFill>
        <p:spPr bwMode="auto">
          <a:xfrm>
            <a:off x="1438349" y="2695228"/>
            <a:ext cx="561662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5094" y="5575548"/>
            <a:ext cx="921702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96913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Gadugi" pitchFamily="34" charset="0"/>
                <a:ea typeface="Gadugi" pitchFamily="34" charset="0"/>
              </a:rPr>
              <a:t>Linear Support Vector Classifier</a:t>
            </a:r>
            <a:endParaRPr lang="en-US" sz="8000"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352903" y="1975148"/>
            <a:ext cx="8999215" cy="2952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dugi" pitchFamily="34" charset="0"/>
                <a:ea typeface="Gadugi" pitchFamily="34" charset="0"/>
              </a:rPr>
              <a:t>SVM produces significant accuracy with less computation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Gadugi" pitchFamily="34" charset="0"/>
              <a:ea typeface="Gadug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dugi" pitchFamily="34" charset="0"/>
                <a:ea typeface="Gadugi" pitchFamily="34" charset="0"/>
              </a:rPr>
              <a:t>Main objectives of SVM is to find an optimal hyperplane in an N-dimensional space that distinctly classifies the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104" name="Picture 8" descr="https://miro.medium.com/max/375/0*0o8xIA4k3gXUDCFU.pn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r="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036" y="5452518"/>
            <a:ext cx="8928992" cy="36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2238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itchFamily="34" charset="0"/>
                <a:ea typeface="Gadugi" pitchFamily="34" charset="0"/>
              </a:rPr>
              <a:t>Random Forest Classifier</a:t>
            </a:r>
            <a:endParaRPr lang="en-US"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44843" y="2614712"/>
            <a:ext cx="8999215" cy="2952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dugi" pitchFamily="34" charset="0"/>
                <a:ea typeface="Gadugi" pitchFamily="34" charset="0"/>
              </a:rPr>
              <a:t>Ensemble Classification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Gadugi" pitchFamily="34" charset="0"/>
              <a:ea typeface="Gadug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dugi" pitchFamily="34" charset="0"/>
                <a:ea typeface="Gadugi" pitchFamily="34" charset="0"/>
              </a:rPr>
              <a:t>Random Forest Classifier Function</a:t>
            </a:r>
          </a:p>
          <a:p>
            <a:endParaRPr lang="en-US" sz="3200" dirty="0"/>
          </a:p>
        </p:txBody>
      </p:sp>
      <p:pic>
        <p:nvPicPr>
          <p:cNvPr id="5122" name="Picture 2" descr="Random Forest Introduction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r="43676" b="30121"/>
          <a:stretch/>
        </p:blipFill>
        <p:spPr bwMode="auto">
          <a:xfrm>
            <a:off x="894346" y="2911252"/>
            <a:ext cx="640871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4483" y="5575548"/>
            <a:ext cx="9359937" cy="3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テキスト プレースホルダー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5686822" y="7204904"/>
            <a:ext cx="10441160" cy="1189757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INTRODUCTION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29" name="コンテンツ プレースホルダー 2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コンテンツ プレースホルダー 2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41">
        <p14:flip dir="r"/>
      </p:transition>
    </mc:Choice>
    <mc:Fallback xmlns="">
      <p:transition spd="slow" advTm="3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latin typeface="Gadugi" pitchFamily="34" charset="0"/>
                <a:ea typeface="Gadugi" pitchFamily="34" charset="0"/>
              </a:rPr>
              <a:t>Gaussian Naïve Bayes Classifier</a:t>
            </a:r>
            <a:endParaRPr lang="en-US" sz="8000"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384987" y="2263180"/>
            <a:ext cx="8999215" cy="2952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dugi" pitchFamily="34" charset="0"/>
                <a:ea typeface="Gadugi" pitchFamily="34" charset="0"/>
              </a:rPr>
              <a:t>Class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dugi" pitchFamily="34" charset="0"/>
                <a:ea typeface="Gadugi" pitchFamily="34" charset="0"/>
              </a:rPr>
              <a:t>Conditional Probabilities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dugi" pitchFamily="34" charset="0"/>
                <a:ea typeface="Gadugi" pitchFamily="34" charset="0"/>
              </a:rPr>
              <a:t>Mean, standard deviation, Gaussian PDF</a:t>
            </a:r>
            <a:endParaRPr lang="en-US" sz="3200" dirty="0">
              <a:latin typeface="Gadugi" pitchFamily="34" charset="0"/>
              <a:ea typeface="Gadugi" pitchFamily="34" charset="0"/>
            </a:endParaRPr>
          </a:p>
        </p:txBody>
      </p:sp>
      <p:pic>
        <p:nvPicPr>
          <p:cNvPr id="6146" name="Picture 2" descr="Image result for gaussian naive bayes classifier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868"/>
          <a:stretch/>
        </p:blipFill>
        <p:spPr bwMode="auto">
          <a:xfrm>
            <a:off x="1294334" y="2767236"/>
            <a:ext cx="612507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93000" y="5584825"/>
            <a:ext cx="8783191" cy="3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Model Validation</a:t>
            </a:r>
            <a:endParaRPr lang="en-US" dirty="0">
              <a:solidFill>
                <a:schemeClr val="accent1"/>
              </a:solidFill>
              <a:latin typeface="Gadugi" panose="020B0502040204020203" pitchFamily="34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6400957"/>
              </p:ext>
            </p:extLst>
          </p:nvPr>
        </p:nvGraphicFramePr>
        <p:xfrm>
          <a:off x="4030638" y="2335188"/>
          <a:ext cx="10729192" cy="5040555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416824"/>
                <a:gridCol w="3312368"/>
              </a:tblGrid>
              <a:tr h="1008111">
                <a:tc>
                  <a:txBody>
                    <a:bodyPr/>
                    <a:lstStyle/>
                    <a:p>
                      <a:r>
                        <a:rPr lang="en-US" dirty="0" smtClean="0"/>
                        <a:t>Model Name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 Score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008111"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r>
                        <a:rPr lang="en-US" baseline="0" dirty="0" smtClean="0"/>
                        <a:t> Support Vector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83.75</a:t>
                      </a:r>
                      <a:endParaRPr lang="en-US" dirty="0"/>
                    </a:p>
                  </a:txBody>
                  <a:tcPr/>
                </a:tc>
              </a:tr>
              <a:tr h="1008111"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r>
                        <a:rPr lang="en-US" baseline="0" dirty="0" smtClean="0"/>
                        <a:t> Naïve-Bayes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73.80</a:t>
                      </a:r>
                      <a:endParaRPr lang="en-US" dirty="0"/>
                    </a:p>
                  </a:txBody>
                  <a:tcPr/>
                </a:tc>
              </a:tr>
              <a:tr h="1008111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83.08</a:t>
                      </a:r>
                      <a:endParaRPr lang="en-US" dirty="0"/>
                    </a:p>
                  </a:txBody>
                  <a:tcPr/>
                </a:tc>
              </a:tr>
              <a:tr h="100811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r>
                        <a:rPr lang="en-US" baseline="0" dirty="0" smtClean="0"/>
                        <a:t>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111">
        <p14:prism isInverted="1"/>
      </p:transition>
    </mc:Choice>
    <mc:Fallback xmlns="">
      <p:transition spd="slow" advTm="6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3795431" y="462980"/>
            <a:ext cx="10727383" cy="128922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Model Deployment</a:t>
            </a:r>
            <a:br>
              <a:rPr lang="en-US" dirty="0" smtClean="0">
                <a:latin typeface="Gadugi" panose="020B0502040204020203" pitchFamily="34" charset="0"/>
              </a:rPr>
            </a:br>
            <a:endParaRPr lang="en-US" dirty="0">
              <a:latin typeface="Gadug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7939" t="30313" r="9046" b="6688"/>
          <a:stretch/>
        </p:blipFill>
        <p:spPr>
          <a:xfrm>
            <a:off x="0" y="2137218"/>
            <a:ext cx="18522248" cy="790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5182766" y="4351412"/>
            <a:ext cx="7128791" cy="1189757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Thank you!</a:t>
            </a:r>
            <a:endParaRPr lang="en-US" dirty="0"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282">
        <p14:flip dir="r"/>
      </p:transition>
    </mc:Choice>
    <mc:Fallback xmlns="">
      <p:transition spd="slow" advTm="628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What is </a:t>
            </a:r>
            <a:r>
              <a:rPr lang="en-US" dirty="0" smtClean="0">
                <a:solidFill>
                  <a:schemeClr val="accent1"/>
                </a:solidFill>
                <a:latin typeface="Gadugi" panose="020B0502040204020203" pitchFamily="34" charset="0"/>
              </a:rPr>
              <a:t>Sarcasm</a:t>
            </a:r>
            <a:r>
              <a:rPr lang="en-US" dirty="0" smtClean="0">
                <a:solidFill>
                  <a:schemeClr val="accent1"/>
                </a:solidFill>
                <a:latin typeface="Gadugi" panose="020B0502040204020203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8279109" y="2191172"/>
            <a:ext cx="8999215" cy="647650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Sarcasm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>
          <a:xfrm>
            <a:off x="8279110" y="2838822"/>
            <a:ext cx="8999215" cy="2952328"/>
          </a:xfrm>
        </p:spPr>
        <p:txBody>
          <a:bodyPr/>
          <a:lstStyle/>
          <a:p>
            <a:r>
              <a:rPr lang="en-US" sz="3600" i="1" dirty="0">
                <a:latin typeface="Gadugi" panose="020B0502040204020203" pitchFamily="34" charset="0"/>
              </a:rPr>
              <a:t>is “a sharp, bitter, or cutting expression or remark”. The use of irony to mock or convey </a:t>
            </a:r>
            <a:r>
              <a:rPr lang="en-US" sz="3600" i="1" dirty="0" smtClean="0">
                <a:latin typeface="Gadugi" panose="020B0502040204020203" pitchFamily="34" charset="0"/>
              </a:rPr>
              <a:t>contempt</a:t>
            </a:r>
            <a:r>
              <a:rPr lang="en-US" sz="3600" dirty="0" smtClean="0">
                <a:latin typeface="Gadugi" panose="020B0502040204020203" pitchFamily="34" charset="0"/>
              </a:rPr>
              <a:t>. </a:t>
            </a:r>
            <a:endParaRPr lang="en-US" sz="3600" dirty="0">
              <a:latin typeface="Gadugi" panose="020B0502040204020203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38350" y="2767236"/>
            <a:ext cx="5904656" cy="5976665"/>
          </a:xfrm>
          <a:prstGeom prst="ellipse">
            <a:avLst/>
          </a:prstGeom>
        </p:spPr>
      </p:pic>
      <p:sp>
        <p:nvSpPr>
          <p:cNvPr id="8" name="テキスト プレースホルダー 9"/>
          <p:cNvSpPr>
            <a:spLocks noGrp="1"/>
          </p:cNvSpPr>
          <p:nvPr>
            <p:ph type="body" sz="quarter" idx="15"/>
          </p:nvPr>
        </p:nvSpPr>
        <p:spPr>
          <a:xfrm>
            <a:off x="8280895" y="5431532"/>
            <a:ext cx="8999215" cy="2952328"/>
          </a:xfrm>
        </p:spPr>
        <p:txBody>
          <a:bodyPr/>
          <a:lstStyle/>
          <a:p>
            <a:r>
              <a:rPr lang="en-US" sz="3600" dirty="0" smtClean="0">
                <a:latin typeface="Gadugi" panose="020B0502040204020203" pitchFamily="34" charset="0"/>
              </a:rPr>
              <a:t>Sarcasm </a:t>
            </a:r>
            <a:r>
              <a:rPr lang="en-US" sz="3600" dirty="0">
                <a:latin typeface="Gadugi" panose="020B0502040204020203" pitchFamily="34" charset="0"/>
              </a:rPr>
              <a:t>implies sentiment, detection of sarcasm in a text is crucial to predicting the correct sentiment of the text.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6722191"/>
      </p:ext>
    </p:extLst>
  </p:cSld>
  <p:clrMapOvr>
    <a:masterClrMapping/>
  </p:clrMapOvr>
  <p:transition spd="slow" advTm="4058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0" name="テキスト プレースホルダー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5398790" y="7204904"/>
            <a:ext cx="11593288" cy="1189757"/>
          </a:xfrm>
        </p:spPr>
        <p:txBody>
          <a:bodyPr/>
          <a:lstStyle/>
          <a:p>
            <a:r>
              <a:rPr lang="en-US" sz="7500" dirty="0" smtClean="0">
                <a:latin typeface="Gadugi" panose="020B0502040204020203" pitchFamily="34" charset="0"/>
              </a:rPr>
              <a:t>WORK FLOW</a:t>
            </a:r>
            <a:endParaRPr lang="en-US" sz="7500" dirty="0">
              <a:latin typeface="Gadugi" panose="020B0502040204020203" pitchFamily="34" charset="0"/>
            </a:endParaRPr>
          </a:p>
        </p:txBody>
      </p:sp>
      <p:sp>
        <p:nvSpPr>
          <p:cNvPr id="29" name="コンテンツ プレースホルダー 2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コンテンツ プレースホルダー 2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41">
        <p14:flip dir="r"/>
      </p:transition>
    </mc:Choice>
    <mc:Fallback xmlns="">
      <p:transition spd="slow" advTm="3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Sarcasm Detection</a:t>
            </a:r>
            <a:endParaRPr lang="en-US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>
          <a:xfrm>
            <a:off x="1006302" y="6753927"/>
            <a:ext cx="3960440" cy="647650"/>
          </a:xfrm>
        </p:spPr>
        <p:txBody>
          <a:bodyPr/>
          <a:lstStyle/>
          <a:p>
            <a:r>
              <a:rPr lang="en-US" sz="3600" dirty="0" smtClean="0">
                <a:solidFill>
                  <a:schemeClr val="bg2">
                    <a:lumMod val="85000"/>
                  </a:schemeClr>
                </a:solidFill>
                <a:latin typeface="Gadugi" panose="020B0502040204020203" pitchFamily="34" charset="0"/>
              </a:rPr>
              <a:t>Selecting Dataset</a:t>
            </a:r>
            <a:endParaRPr lang="en-US" sz="3600" dirty="0">
              <a:solidFill>
                <a:schemeClr val="bg2">
                  <a:lumMod val="85000"/>
                </a:schemeClr>
              </a:solidFill>
              <a:latin typeface="Gadugi" panose="020B0502040204020203" pitchFamily="34" charset="0"/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9"/>
          </p:nvPr>
        </p:nvSpPr>
        <p:spPr>
          <a:xfrm>
            <a:off x="5038750" y="6753927"/>
            <a:ext cx="3960440" cy="64765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Data Pre-Processing</a:t>
            </a:r>
            <a:endParaRPr lang="en-US" sz="3600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42"/>
          </p:nvPr>
        </p:nvSpPr>
        <p:spPr>
          <a:xfrm>
            <a:off x="9071198" y="6670587"/>
            <a:ext cx="4248472" cy="64765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Model Building</a:t>
            </a:r>
            <a:endParaRPr lang="en-US" sz="3600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43"/>
          </p:nvPr>
        </p:nvSpPr>
        <p:spPr>
          <a:xfrm>
            <a:off x="9287222" y="7159724"/>
            <a:ext cx="3960440" cy="2088232"/>
          </a:xfrm>
        </p:spPr>
        <p:txBody>
          <a:bodyPr/>
          <a:lstStyle/>
          <a:p>
            <a:r>
              <a:rPr lang="en-US" sz="2000" dirty="0" smtClean="0">
                <a:latin typeface="Gadugi" panose="020B0502040204020203" pitchFamily="34" charset="0"/>
              </a:rPr>
              <a:t>(Using classifiers and rule based methods)</a:t>
            </a:r>
            <a:endParaRPr lang="en-US" sz="2000" dirty="0">
              <a:latin typeface="Gadugi" panose="020B0502040204020203" pitchFamily="34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5"/>
          </p:nvPr>
        </p:nvSpPr>
        <p:spPr>
          <a:xfrm>
            <a:off x="13391678" y="6753927"/>
            <a:ext cx="3960440" cy="64765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Model Deployment</a:t>
            </a:r>
            <a:endParaRPr lang="en-US" sz="3600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  <p:pic>
        <p:nvPicPr>
          <p:cNvPr id="2052" name="Picture 4" descr="https://cdn0.iconfinder.com/data/icons/business-and-finance-7-4/68/332-512.png"/>
          <p:cNvPicPr>
            <a:picLocks noGrp="1" noChangeAspect="1" noChangeArrowheads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Grp="1" noChangeAspect="1" noChangeArrowheads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cdn1.iconfinder.com/data/icons/content-marketing-4/64/Search-file-content-finding-document-128.png"/>
          <p:cNvPicPr>
            <a:picLocks noGrp="1" noChangeAspect="1" noChangeArrowheads="1"/>
          </p:cNvPicPr>
          <p:nvPr>
            <p:ph type="pic" sz="quarter" idx="4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dn4.iconfinder.com/data/icons/3d-printing-4/64/13_3d_printing_model_generation_process_system_online_laptop-512.png"/>
          <p:cNvPicPr>
            <a:picLocks noGrp="1" noChangeAspect="1" noChangeArrowheads="1"/>
          </p:cNvPicPr>
          <p:nvPr>
            <p:ph type="pic" sz="quarter" idx="4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91663"/>
      </p:ext>
    </p:extLst>
  </p:cSld>
  <p:clrMapOvr>
    <a:masterClrMapping/>
  </p:clrMapOvr>
  <p:transition spd="slow" advTm="10617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1"/>
          </p:nvPr>
        </p:nvSpPr>
        <p:spPr>
          <a:xfrm>
            <a:off x="826431" y="3847356"/>
            <a:ext cx="5400600" cy="5400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dugi" panose="020B0502040204020203" pitchFamily="34" charset="0"/>
                <a:hlinkClick r:id="rId2"/>
              </a:rPr>
              <a:t>https://www.kaggle.com</a:t>
            </a:r>
            <a:r>
              <a:rPr lang="en-US" sz="2800" dirty="0" smtClean="0">
                <a:latin typeface="Gadugi" panose="020B0502040204020203" pitchFamily="34" charset="0"/>
                <a:hlinkClick r:id="rId2"/>
              </a:rPr>
              <a:t>/</a:t>
            </a:r>
          </a:p>
          <a:p>
            <a:r>
              <a:rPr lang="en-US" sz="2800" dirty="0" err="1" smtClean="0">
                <a:latin typeface="Gadugi" panose="020B0502040204020203" pitchFamily="34" charset="0"/>
                <a:hlinkClick r:id="rId2"/>
              </a:rPr>
              <a:t>rmisra</a:t>
            </a:r>
            <a:r>
              <a:rPr lang="en-US" sz="2800" dirty="0" smtClean="0">
                <a:latin typeface="Gadugi" panose="020B0502040204020203" pitchFamily="34" charset="0"/>
                <a:hlinkClick r:id="rId2"/>
              </a:rPr>
              <a:t>/</a:t>
            </a:r>
          </a:p>
          <a:p>
            <a:r>
              <a:rPr lang="en-US" sz="2800" dirty="0" smtClean="0">
                <a:latin typeface="Gadugi" panose="020B0502040204020203" pitchFamily="34" charset="0"/>
                <a:hlinkClick r:id="rId2"/>
              </a:rPr>
              <a:t>news-headlines-dataset-</a:t>
            </a:r>
          </a:p>
          <a:p>
            <a:r>
              <a:rPr lang="en-US" sz="2800" dirty="0" smtClean="0">
                <a:latin typeface="Gadugi" panose="020B0502040204020203" pitchFamily="34" charset="0"/>
                <a:hlinkClick r:id="rId2"/>
              </a:rPr>
              <a:t>for-sarcasm-detection</a:t>
            </a:r>
            <a:endParaRPr lang="en-US" sz="2800" dirty="0">
              <a:latin typeface="Gadugi" panose="020B0502040204020203" pitchFamily="34" charset="0"/>
            </a:endParaRPr>
          </a:p>
        </p:txBody>
      </p:sp>
      <p:pic>
        <p:nvPicPr>
          <p:cNvPr id="2050" name="Picture 2" descr="Image result for kaggle logo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00" y="4006920"/>
            <a:ext cx="1439862" cy="14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9030" y="2983260"/>
            <a:ext cx="92890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adugi" panose="020B0502040204020203" pitchFamily="34" charset="0"/>
              </a:rPr>
              <a:t>This News Headlines dataset for Sarcasm Detection is collected from two news website: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en-US" sz="3600" i="1" dirty="0" err="1" smtClean="0">
                <a:latin typeface="Gadugi" panose="020B0502040204020203" pitchFamily="34" charset="0"/>
                <a:hlinkClick r:id="rId4"/>
              </a:rPr>
              <a:t>TheOnion</a:t>
            </a:r>
            <a:r>
              <a:rPr lang="en-US" sz="3600" dirty="0">
                <a:latin typeface="Gadugi" panose="020B0502040204020203" pitchFamily="34" charset="0"/>
              </a:rPr>
              <a:t> </a:t>
            </a:r>
            <a:endParaRPr lang="en-US" sz="3600" dirty="0" smtClean="0">
              <a:latin typeface="Gadugi" panose="020B0502040204020203" pitchFamily="34" charset="0"/>
            </a:endParaRP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Gadugi" panose="020B0502040204020203" pitchFamily="34" charset="0"/>
              </a:rPr>
              <a:t> </a:t>
            </a:r>
            <a:r>
              <a:rPr lang="en-US" sz="3600" i="1" dirty="0" err="1" smtClean="0">
                <a:latin typeface="Gadugi" panose="020B0502040204020203" pitchFamily="34" charset="0"/>
                <a:hlinkClick r:id="rId5"/>
              </a:rPr>
              <a:t>HuffPost</a:t>
            </a:r>
            <a:endParaRPr lang="en-US" sz="3600" dirty="0">
              <a:latin typeface="Gadug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Gadugi" panose="020B0502040204020203" pitchFamily="34" charset="0"/>
            </a:endParaRPr>
          </a:p>
          <a:p>
            <a:endParaRPr lang="en-US" sz="3600" dirty="0" smtClean="0">
              <a:latin typeface="Gadugi" panose="020B0502040204020203" pitchFamily="34" charset="0"/>
            </a:endParaRPr>
          </a:p>
          <a:p>
            <a:r>
              <a:rPr lang="en-US" sz="3600" dirty="0" smtClean="0">
                <a:latin typeface="Gadugi" panose="020B0502040204020203" pitchFamily="34" charset="0"/>
              </a:rPr>
              <a:t>Dataset contained 26,709 headlines,</a:t>
            </a:r>
            <a:r>
              <a:rPr lang="en-US" sz="3600" dirty="0">
                <a:latin typeface="Gadugi" panose="020B0502040204020203" pitchFamily="34" charset="0"/>
              </a:rPr>
              <a:t> </a:t>
            </a:r>
            <a:r>
              <a:rPr lang="en-US" sz="3600" dirty="0" smtClean="0">
                <a:latin typeface="Gadugi" panose="020B0502040204020203" pitchFamily="34" charset="0"/>
              </a:rPr>
              <a:t>of which 14,931 were Sarcastic and 11,778 were Not Sarcastic</a:t>
            </a:r>
          </a:p>
        </p:txBody>
      </p:sp>
      <p:sp>
        <p:nvSpPr>
          <p:cNvPr id="8" name="タイトル 11"/>
          <p:cNvSpPr txBox="1">
            <a:spLocks/>
          </p:cNvSpPr>
          <p:nvPr/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/>
          <a:lstStyle>
            <a:lvl1pPr algn="ctr" defTabSz="1632753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Data Source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9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4411">
        <p14:switch dir="r"/>
      </p:transition>
    </mc:Choice>
    <mc:Fallback xmlns="">
      <p:transition spd="slow" advTm="4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	Data Snapshot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7551400" y="9636125"/>
            <a:ext cx="735013" cy="547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758" y="5279201"/>
            <a:ext cx="17765105" cy="27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8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Gadugi" panose="020B0502040204020203" pitchFamily="34" charset="0"/>
              </a:rPr>
              <a:t> Attributes</a:t>
            </a:r>
            <a:endParaRPr lang="en-US" dirty="0">
              <a:solidFill>
                <a:schemeClr val="tx1">
                  <a:lumMod val="95000"/>
                </a:schemeClr>
              </a:solidFill>
              <a:latin typeface="Gadugi" panose="020B05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000" dirty="0" err="1"/>
              <a:t>a</a:t>
            </a:r>
            <a:r>
              <a:rPr lang="en-US" sz="4000" dirty="0" err="1" smtClean="0"/>
              <a:t>rticle_link</a:t>
            </a:r>
            <a:endParaRPr lang="en-US" sz="40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Link to the original news article. Useful in collecting supplementary data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4000" dirty="0" err="1" smtClean="0"/>
              <a:t>is_sarcastic</a:t>
            </a:r>
            <a:endParaRPr lang="en-US" sz="40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latin typeface="Gadugi" panose="020B0502040204020203" pitchFamily="34" charset="0"/>
              </a:rPr>
              <a:t>1 if the record is sarcastic otherwise 0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smtClean="0">
                <a:latin typeface="Gadugi" panose="020B0502040204020203" pitchFamily="34" charset="0"/>
              </a:rPr>
              <a:t>The headline of the news article.</a:t>
            </a:r>
            <a:endParaRPr lang="en-US" dirty="0">
              <a:latin typeface="Gadugi" panose="020B0502040204020203" pitchFamily="34" charset="0"/>
            </a:endParaRPr>
          </a:p>
        </p:txBody>
      </p:sp>
      <p:pic>
        <p:nvPicPr>
          <p:cNvPr id="3074" name="Picture 2" descr="https://cdn4.iconfinder.com/data/icons/web-links/512/41-512.png"/>
          <p:cNvPicPr>
            <a:picLocks noGrp="1" noChangeAspect="1" noChangeArrowheads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b="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4.iconfinder.com/data/icons/academic-disciplines-color/64/current-events-512.png"/>
          <p:cNvPicPr>
            <a:picLocks noGrp="1" noChangeAspect="1" noChangeArrowheads="1"/>
          </p:cNvPicPr>
          <p:nvPr>
            <p:ph type="pic" sz="quarter" idx="3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3.iconfinder.com/data/icons/smileys-people-smiley-essential/48/v-29-512.png"/>
          <p:cNvPicPr>
            <a:picLocks noGrp="1" noChangeAspect="1" noChangeArrowheads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126248"/>
      </p:ext>
    </p:extLst>
  </p:cSld>
  <p:clrMapOvr>
    <a:masterClrMapping/>
  </p:clrMapOvr>
  <p:transition spd="slow" advTm="9133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0" name="テキスト プレースホルダー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5398790" y="7204904"/>
            <a:ext cx="10441160" cy="1189757"/>
          </a:xfrm>
        </p:spPr>
        <p:txBody>
          <a:bodyPr/>
          <a:lstStyle/>
          <a:p>
            <a:r>
              <a:rPr lang="en-US" sz="6000" dirty="0" smtClean="0">
                <a:latin typeface="Gadugi" panose="020B0502040204020203" pitchFamily="34" charset="0"/>
              </a:rPr>
              <a:t>DATA PRE-PROCESSING</a:t>
            </a:r>
            <a:endParaRPr lang="en-US" sz="6000" dirty="0">
              <a:latin typeface="Gadugi" panose="020B0502040204020203" pitchFamily="34" charset="0"/>
            </a:endParaRPr>
          </a:p>
        </p:txBody>
      </p:sp>
      <p:sp>
        <p:nvSpPr>
          <p:cNvPr id="29" name="コンテンツ プレースホルダー 2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コンテンツ プレースホルダー 2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41">
        <p14:flip dir="r"/>
      </p:transition>
    </mc:Choice>
    <mc:Fallback xmlns="">
      <p:transition spd="slow" advTm="3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3CCCC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7716</TotalTime>
  <Words>494</Words>
  <Application>Microsoft Office PowerPoint</Application>
  <PresentationFormat>Custom</PresentationFormat>
  <Paragraphs>133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ＭＳ Ｐゴシック</vt:lpstr>
      <vt:lpstr>Arial</vt:lpstr>
      <vt:lpstr>Bebas Neue Book</vt:lpstr>
      <vt:lpstr>Bebas Neue Regular</vt:lpstr>
      <vt:lpstr>Calibri</vt:lpstr>
      <vt:lpstr>Capella Bold</vt:lpstr>
      <vt:lpstr>Capella Light</vt:lpstr>
      <vt:lpstr>Gadugi</vt:lpstr>
      <vt:lpstr>Roboto Light</vt:lpstr>
      <vt:lpstr>Wingdings</vt:lpstr>
      <vt:lpstr>Title</vt:lpstr>
      <vt:lpstr>Contents</vt:lpstr>
      <vt:lpstr>SARCASM DETECTION</vt:lpstr>
      <vt:lpstr>INTRODUCTION</vt:lpstr>
      <vt:lpstr>What is Sarcasm?</vt:lpstr>
      <vt:lpstr>WORK FLOW</vt:lpstr>
      <vt:lpstr>Sarcasm Detection</vt:lpstr>
      <vt:lpstr>PowerPoint Presentation</vt:lpstr>
      <vt:lpstr> Data Snapshot</vt:lpstr>
      <vt:lpstr> Attributes</vt:lpstr>
      <vt:lpstr>DATA PRE-PROCESSING</vt:lpstr>
      <vt:lpstr>Feeding Dataset</vt:lpstr>
      <vt:lpstr>PowerPoint Presentation</vt:lpstr>
      <vt:lpstr>PowerPoint Presentation</vt:lpstr>
      <vt:lpstr>Bag of Words: TF-IDF</vt:lpstr>
      <vt:lpstr>DATA PROCESSING</vt:lpstr>
      <vt:lpstr>PowerPoint Presentation</vt:lpstr>
      <vt:lpstr>Model Building</vt:lpstr>
      <vt:lpstr>Logistic Regression Classifier</vt:lpstr>
      <vt:lpstr>Linear Support Vector Classifier</vt:lpstr>
      <vt:lpstr>Random Forest Classifier</vt:lpstr>
      <vt:lpstr>Gaussian Naïve Bayes Classifier</vt:lpstr>
      <vt:lpstr>Model Validation</vt:lpstr>
      <vt:lpstr>Model Deployment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Windows User</cp:lastModifiedBy>
  <cp:revision>270</cp:revision>
  <dcterms:created xsi:type="dcterms:W3CDTF">2015-01-09T17:56:04Z</dcterms:created>
  <dcterms:modified xsi:type="dcterms:W3CDTF">2019-07-23T21:07:36Z</dcterms:modified>
</cp:coreProperties>
</file>